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8" r:id="rId2"/>
    <p:sldId id="269" r:id="rId3"/>
    <p:sldId id="270" r:id="rId4"/>
    <p:sldId id="271" r:id="rId5"/>
    <p:sldId id="272" r:id="rId6"/>
    <p:sldId id="273" r:id="rId7"/>
    <p:sldId id="274" r:id="rId8"/>
    <p:sldId id="275" r:id="rId9"/>
    <p:sldId id="276" r:id="rId10"/>
    <p:sldId id="277" r:id="rId11"/>
    <p:sldId id="278" r:id="rId12"/>
    <p:sldId id="279" r:id="rId13"/>
    <p:sldId id="28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F3F9B9-3D01-43FC-87DF-FC2378F8DC52}" type="datetimeFigureOut">
              <a:rPr lang="en-US" smtClean="0"/>
              <a:pPr/>
              <a:t>04-Mar-20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25F981-DF1E-4ACE-BD52-7D942312723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E753272-0A1F-4DAF-A258-CFF9D62661C1}" type="datetimeFigureOut">
              <a:rPr lang="en-US" smtClean="0"/>
              <a:pPr/>
              <a:t>04-Mar-20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3AF756-9660-4197-9024-D11FC0C1C69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753272-0A1F-4DAF-A258-CFF9D62661C1}" type="datetimeFigureOut">
              <a:rPr lang="en-US" smtClean="0"/>
              <a:pPr/>
              <a:t>04-Mar-20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3AF756-9660-4197-9024-D11FC0C1C6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753272-0A1F-4DAF-A258-CFF9D62661C1}" type="datetimeFigureOut">
              <a:rPr lang="en-US" smtClean="0"/>
              <a:pPr/>
              <a:t>04-Mar-20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3AF756-9660-4197-9024-D11FC0C1C6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753272-0A1F-4DAF-A258-CFF9D62661C1}" type="datetimeFigureOut">
              <a:rPr lang="en-US" smtClean="0"/>
              <a:pPr/>
              <a:t>04-Mar-20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3AF756-9660-4197-9024-D11FC0C1C69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753272-0A1F-4DAF-A258-CFF9D62661C1}" type="datetimeFigureOut">
              <a:rPr lang="en-US" smtClean="0"/>
              <a:pPr/>
              <a:t>04-Mar-20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3AF756-9660-4197-9024-D11FC0C1C69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E753272-0A1F-4DAF-A258-CFF9D62661C1}" type="datetimeFigureOut">
              <a:rPr lang="en-US" smtClean="0"/>
              <a:pPr/>
              <a:t>04-Mar-20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3AF756-9660-4197-9024-D11FC0C1C69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E753272-0A1F-4DAF-A258-CFF9D62661C1}" type="datetimeFigureOut">
              <a:rPr lang="en-US" smtClean="0"/>
              <a:pPr/>
              <a:t>04-Mar-20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3AF756-9660-4197-9024-D11FC0C1C69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E753272-0A1F-4DAF-A258-CFF9D62661C1}" type="datetimeFigureOut">
              <a:rPr lang="en-US" smtClean="0"/>
              <a:pPr/>
              <a:t>04-Mar-20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3AF756-9660-4197-9024-D11FC0C1C6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753272-0A1F-4DAF-A258-CFF9D62661C1}" type="datetimeFigureOut">
              <a:rPr lang="en-US" smtClean="0"/>
              <a:pPr/>
              <a:t>04-Mar-20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3AF756-9660-4197-9024-D11FC0C1C6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753272-0A1F-4DAF-A258-CFF9D62661C1}" type="datetimeFigureOut">
              <a:rPr lang="en-US" smtClean="0"/>
              <a:pPr/>
              <a:t>04-Mar-20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3AF756-9660-4197-9024-D11FC0C1C6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753272-0A1F-4DAF-A258-CFF9D62661C1}" type="datetimeFigureOut">
              <a:rPr lang="en-US" smtClean="0"/>
              <a:pPr/>
              <a:t>04-Mar-20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3AF756-9660-4197-9024-D11FC0C1C6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753272-0A1F-4DAF-A258-CFF9D62661C1}" type="datetimeFigureOut">
              <a:rPr lang="en-US" smtClean="0"/>
              <a:pPr/>
              <a:t>04-Mar-20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3AF756-9660-4197-9024-D11FC0C1C6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762000"/>
          </a:xfrm>
        </p:spPr>
        <p:txBody>
          <a:bodyPr/>
          <a:lstStyle/>
          <a:p>
            <a:r>
              <a:rPr lang="en-US" dirty="0" smtClean="0"/>
              <a:t>Objectives of Management</a:t>
            </a:r>
            <a:endParaRPr lang="en-US" dirty="0"/>
          </a:p>
        </p:txBody>
      </p:sp>
      <p:sp>
        <p:nvSpPr>
          <p:cNvPr id="3" name="Subtitle 2"/>
          <p:cNvSpPr>
            <a:spLocks noGrp="1"/>
          </p:cNvSpPr>
          <p:nvPr>
            <p:ph type="subTitle" idx="1"/>
          </p:nvPr>
        </p:nvSpPr>
        <p:spPr>
          <a:xfrm>
            <a:off x="228600" y="1219200"/>
            <a:ext cx="8610600" cy="5334000"/>
          </a:xfrm>
        </p:spPr>
        <p:txBody>
          <a:bodyPr>
            <a:normAutofit/>
          </a:bodyPr>
          <a:lstStyle/>
          <a:p>
            <a:pPr marL="514350" indent="-514350" algn="l" fontAlgn="base">
              <a:buAutoNum type="arabicPeriod"/>
            </a:pPr>
            <a:r>
              <a:rPr lang="en-US" b="1" dirty="0" err="1" smtClean="0">
                <a:solidFill>
                  <a:schemeClr val="tx1"/>
                </a:solidFill>
              </a:rPr>
              <a:t>Organisational</a:t>
            </a:r>
            <a:r>
              <a:rPr lang="en-US" b="1" dirty="0" smtClean="0">
                <a:solidFill>
                  <a:schemeClr val="tx1"/>
                </a:solidFill>
              </a:rPr>
              <a:t> Objective-(satisfy all stakeholders-shareholders, employees, customers and </a:t>
            </a:r>
            <a:r>
              <a:rPr lang="en-US" b="1" dirty="0" err="1" smtClean="0">
                <a:solidFill>
                  <a:schemeClr val="tx1"/>
                </a:solidFill>
              </a:rPr>
              <a:t>govt</a:t>
            </a:r>
            <a:r>
              <a:rPr lang="en-US" b="1" dirty="0" smtClean="0">
                <a:solidFill>
                  <a:schemeClr val="tx1"/>
                </a:solidFill>
              </a:rPr>
              <a:t>) </a:t>
            </a:r>
          </a:p>
          <a:p>
            <a:pPr marL="514350" indent="-514350" algn="l" fontAlgn="base">
              <a:buFont typeface="Arial" pitchFamily="34" charset="0"/>
              <a:buChar char="•"/>
            </a:pPr>
            <a:r>
              <a:rPr lang="en-US" dirty="0" smtClean="0">
                <a:solidFill>
                  <a:schemeClr val="tx1"/>
                </a:solidFill>
              </a:rPr>
              <a:t>Survival</a:t>
            </a:r>
          </a:p>
          <a:p>
            <a:pPr marL="514350" indent="-514350" algn="l" fontAlgn="base">
              <a:buFont typeface="Arial" pitchFamily="34" charset="0"/>
              <a:buChar char="•"/>
            </a:pPr>
            <a:r>
              <a:rPr lang="en-US" dirty="0" smtClean="0">
                <a:solidFill>
                  <a:schemeClr val="tx1"/>
                </a:solidFill>
              </a:rPr>
              <a:t>Profit</a:t>
            </a:r>
          </a:p>
          <a:p>
            <a:pPr marL="514350" indent="-514350" algn="l" fontAlgn="base">
              <a:buFont typeface="Arial" pitchFamily="34" charset="0"/>
              <a:buChar char="•"/>
            </a:pPr>
            <a:r>
              <a:rPr lang="en-US" dirty="0" smtClean="0">
                <a:solidFill>
                  <a:schemeClr val="tx1"/>
                </a:solidFill>
              </a:rPr>
              <a:t>Growth</a:t>
            </a:r>
          </a:p>
          <a:p>
            <a:pPr marL="514350" indent="-514350" algn="l" fontAlgn="base"/>
            <a:r>
              <a:rPr lang="en-US" b="1" dirty="0" smtClean="0">
                <a:solidFill>
                  <a:schemeClr val="tx1"/>
                </a:solidFill>
              </a:rPr>
              <a:t>2. Social Objective- </a:t>
            </a:r>
            <a:r>
              <a:rPr lang="en-US" dirty="0" smtClean="0">
                <a:solidFill>
                  <a:schemeClr val="tx1"/>
                </a:solidFill>
              </a:rPr>
              <a:t>(customer values, society)</a:t>
            </a:r>
          </a:p>
          <a:p>
            <a:pPr marL="514350" indent="-514350" algn="l" fontAlgn="base"/>
            <a:r>
              <a:rPr lang="en-US" b="1" dirty="0" smtClean="0">
                <a:solidFill>
                  <a:schemeClr val="tx1"/>
                </a:solidFill>
              </a:rPr>
              <a:t>3. Personal Objective</a:t>
            </a:r>
            <a:r>
              <a:rPr lang="en-US" dirty="0" smtClean="0"/>
              <a:t/>
            </a:r>
            <a:br>
              <a:rPr lang="en-US" dirty="0" smtClean="0"/>
            </a:br>
            <a:endParaRPr lang="en-US"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762000"/>
          </a:xfrm>
        </p:spPr>
        <p:txBody>
          <a:bodyPr/>
          <a:lstStyle/>
          <a:p>
            <a:r>
              <a:rPr lang="en-US" dirty="0" smtClean="0"/>
              <a:t>Levels of Management</a:t>
            </a:r>
            <a:endParaRPr lang="en-US" dirty="0"/>
          </a:p>
        </p:txBody>
      </p:sp>
      <p:sp>
        <p:nvSpPr>
          <p:cNvPr id="3" name="Subtitle 2"/>
          <p:cNvSpPr>
            <a:spLocks noGrp="1"/>
          </p:cNvSpPr>
          <p:nvPr>
            <p:ph type="subTitle" idx="1"/>
          </p:nvPr>
        </p:nvSpPr>
        <p:spPr>
          <a:xfrm>
            <a:off x="228600" y="1219200"/>
            <a:ext cx="8610600" cy="5334000"/>
          </a:xfrm>
        </p:spPr>
        <p:txBody>
          <a:bodyPr>
            <a:normAutofit fontScale="92500" lnSpcReduction="20000"/>
          </a:bodyPr>
          <a:lstStyle/>
          <a:p>
            <a:r>
              <a:rPr lang="en-US" b="1" dirty="0" smtClean="0">
                <a:solidFill>
                  <a:schemeClr val="tx1"/>
                </a:solidFill>
              </a:rPr>
              <a:t>2. Operational  Management: </a:t>
            </a:r>
            <a:r>
              <a:rPr lang="en-US" dirty="0" smtClean="0">
                <a:solidFill>
                  <a:schemeClr val="tx1"/>
                </a:solidFill>
              </a:rPr>
              <a:t>Foremen and</a:t>
            </a:r>
          </a:p>
          <a:p>
            <a:r>
              <a:rPr lang="en-US" dirty="0" smtClean="0">
                <a:solidFill>
                  <a:schemeClr val="tx1"/>
                </a:solidFill>
              </a:rPr>
              <a:t>supervisors</a:t>
            </a:r>
          </a:p>
          <a:p>
            <a:pPr algn="l">
              <a:buFont typeface="Arial" pitchFamily="34" charset="0"/>
              <a:buChar char="•"/>
            </a:pPr>
            <a:r>
              <a:rPr lang="en-US" dirty="0" smtClean="0">
                <a:solidFill>
                  <a:schemeClr val="tx1"/>
                </a:solidFill>
              </a:rPr>
              <a:t>They interact with the actual work force and pass on instructions of the middle management to the workers.</a:t>
            </a:r>
          </a:p>
          <a:p>
            <a:pPr algn="l">
              <a:buFont typeface="Arial" pitchFamily="34" charset="0"/>
              <a:buChar char="•"/>
            </a:pPr>
            <a:r>
              <a:rPr lang="en-US" dirty="0" smtClean="0">
                <a:solidFill>
                  <a:schemeClr val="tx1"/>
                </a:solidFill>
              </a:rPr>
              <a:t>Through their efforts quality of output is maintained, wastage of materials is </a:t>
            </a:r>
            <a:r>
              <a:rPr lang="en-US" dirty="0" err="1" smtClean="0">
                <a:solidFill>
                  <a:schemeClr val="tx1"/>
                </a:solidFill>
              </a:rPr>
              <a:t>minimised</a:t>
            </a:r>
            <a:r>
              <a:rPr lang="en-US" dirty="0" smtClean="0">
                <a:solidFill>
                  <a:schemeClr val="tx1"/>
                </a:solidFill>
              </a:rPr>
              <a:t> and safety standards are maintained.</a:t>
            </a:r>
          </a:p>
          <a:p>
            <a:pPr algn="l">
              <a:buFont typeface="Arial" pitchFamily="34" charset="0"/>
              <a:buChar char="•"/>
            </a:pPr>
            <a:r>
              <a:rPr lang="en-US" dirty="0" smtClean="0">
                <a:solidFill>
                  <a:schemeClr val="tx1"/>
                </a:solidFill>
              </a:rPr>
              <a:t>The quality of workmanship and the quantity of output depends on the hard work, discipline and</a:t>
            </a:r>
          </a:p>
          <a:p>
            <a:pPr algn="l"/>
            <a:r>
              <a:rPr lang="en-US" dirty="0" smtClean="0">
                <a:solidFill>
                  <a:schemeClr val="tx1"/>
                </a:solidFill>
              </a:rPr>
              <a:t>loyalty of the workers.</a:t>
            </a:r>
            <a:r>
              <a:rPr lang="en-US" dirty="0" smtClean="0"/>
              <a:t/>
            </a:r>
            <a:br>
              <a:rPr lang="en-US" dirty="0" smtClean="0"/>
            </a:br>
            <a:endParaRPr lang="en-US" b="1" dirty="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762000"/>
          </a:xfrm>
        </p:spPr>
        <p:txBody>
          <a:bodyPr>
            <a:normAutofit fontScale="90000"/>
          </a:bodyPr>
          <a:lstStyle/>
          <a:p>
            <a:r>
              <a:rPr lang="en-US" dirty="0" smtClean="0"/>
              <a:t>Levels of Management-</a:t>
            </a:r>
            <a:r>
              <a:rPr lang="en-US" dirty="0" err="1" smtClean="0"/>
              <a:t>CaseStudy</a:t>
            </a:r>
            <a:endParaRPr lang="en-US" dirty="0"/>
          </a:p>
        </p:txBody>
      </p:sp>
      <p:sp>
        <p:nvSpPr>
          <p:cNvPr id="3" name="Subtitle 2"/>
          <p:cNvSpPr>
            <a:spLocks noGrp="1"/>
          </p:cNvSpPr>
          <p:nvPr>
            <p:ph type="subTitle" idx="1"/>
          </p:nvPr>
        </p:nvSpPr>
        <p:spPr>
          <a:xfrm>
            <a:off x="228600" y="1219200"/>
            <a:ext cx="8610600" cy="5334000"/>
          </a:xfrm>
        </p:spPr>
        <p:txBody>
          <a:bodyPr>
            <a:normAutofit fontScale="70000" lnSpcReduction="20000"/>
          </a:bodyPr>
          <a:lstStyle/>
          <a:p>
            <a:pPr algn="l"/>
            <a:r>
              <a:rPr lang="en-US" dirty="0" err="1" smtClean="0">
                <a:solidFill>
                  <a:schemeClr val="tx1"/>
                </a:solidFill>
              </a:rPr>
              <a:t>Ashutosh</a:t>
            </a:r>
            <a:r>
              <a:rPr lang="en-US" dirty="0" smtClean="0">
                <a:solidFill>
                  <a:schemeClr val="tx1"/>
                </a:solidFill>
              </a:rPr>
              <a:t> </a:t>
            </a:r>
            <a:r>
              <a:rPr lang="en-US" dirty="0" err="1" smtClean="0">
                <a:solidFill>
                  <a:schemeClr val="tx1"/>
                </a:solidFill>
              </a:rPr>
              <a:t>Goenka</a:t>
            </a:r>
            <a:r>
              <a:rPr lang="en-US" dirty="0" smtClean="0">
                <a:solidFill>
                  <a:schemeClr val="tx1"/>
                </a:solidFill>
              </a:rPr>
              <a:t> was working in ‘Axe Ltd.’, a company manufacturing air purifiers. He found that the profits has started declining from the last six months. Profit has an implication for the survival of the firm, so he </a:t>
            </a:r>
            <a:r>
              <a:rPr lang="en-US" dirty="0" err="1" smtClean="0">
                <a:solidFill>
                  <a:schemeClr val="tx1"/>
                </a:solidFill>
              </a:rPr>
              <a:t>analysed</a:t>
            </a:r>
            <a:r>
              <a:rPr lang="en-US" dirty="0" smtClean="0">
                <a:solidFill>
                  <a:schemeClr val="tx1"/>
                </a:solidFill>
              </a:rPr>
              <a:t> the business environment to find out the reasons for this decline.</a:t>
            </a:r>
          </a:p>
          <a:p>
            <a:pPr algn="l"/>
            <a:r>
              <a:rPr lang="en-US" dirty="0" smtClean="0">
                <a:solidFill>
                  <a:schemeClr val="tx1"/>
                </a:solidFill>
              </a:rPr>
              <a:t>Identify the level of management at which </a:t>
            </a:r>
            <a:r>
              <a:rPr lang="en-US" dirty="0" err="1" smtClean="0">
                <a:solidFill>
                  <a:schemeClr val="tx1"/>
                </a:solidFill>
              </a:rPr>
              <a:t>Ashutosh</a:t>
            </a:r>
            <a:r>
              <a:rPr lang="en-US" dirty="0" smtClean="0">
                <a:solidFill>
                  <a:schemeClr val="tx1"/>
                </a:solidFill>
              </a:rPr>
              <a:t> </a:t>
            </a:r>
            <a:r>
              <a:rPr lang="en-US" dirty="0" err="1" smtClean="0">
                <a:solidFill>
                  <a:schemeClr val="tx1"/>
                </a:solidFill>
              </a:rPr>
              <a:t>Goenka</a:t>
            </a:r>
            <a:r>
              <a:rPr lang="en-US" dirty="0" smtClean="0">
                <a:solidFill>
                  <a:schemeClr val="tx1"/>
                </a:solidFill>
              </a:rPr>
              <a:t> was working.</a:t>
            </a:r>
          </a:p>
          <a:p>
            <a:pPr algn="l"/>
            <a:r>
              <a:rPr lang="en-US" dirty="0" smtClean="0">
                <a:solidFill>
                  <a:schemeClr val="tx1"/>
                </a:solidFill>
              </a:rPr>
              <a:t>State three other functions being performed by </a:t>
            </a:r>
            <a:r>
              <a:rPr lang="en-US" dirty="0" err="1" smtClean="0">
                <a:solidFill>
                  <a:schemeClr val="tx1"/>
                </a:solidFill>
              </a:rPr>
              <a:t>Ashutosh</a:t>
            </a:r>
            <a:r>
              <a:rPr lang="en-US" dirty="0" smtClean="0">
                <a:solidFill>
                  <a:schemeClr val="tx1"/>
                </a:solidFill>
              </a:rPr>
              <a:t> </a:t>
            </a:r>
            <a:r>
              <a:rPr lang="en-US" dirty="0" err="1" smtClean="0">
                <a:solidFill>
                  <a:schemeClr val="tx1"/>
                </a:solidFill>
              </a:rPr>
              <a:t>Goenka</a:t>
            </a:r>
            <a:r>
              <a:rPr lang="en-US" dirty="0" smtClean="0">
                <a:solidFill>
                  <a:schemeClr val="tx1"/>
                </a:solidFill>
              </a:rPr>
              <a:t>.</a:t>
            </a:r>
          </a:p>
          <a:p>
            <a:pPr algn="l"/>
            <a:r>
              <a:rPr lang="en-US" b="1" dirty="0" smtClean="0">
                <a:solidFill>
                  <a:schemeClr val="tx1"/>
                </a:solidFill>
              </a:rPr>
              <a:t>Answer:</a:t>
            </a:r>
            <a:r>
              <a:rPr lang="en-US" dirty="0" smtClean="0">
                <a:solidFill>
                  <a:schemeClr val="tx1"/>
                </a:solidFill>
              </a:rPr>
              <a:t/>
            </a:r>
            <a:br>
              <a:rPr lang="en-US" dirty="0" smtClean="0">
                <a:solidFill>
                  <a:schemeClr val="tx1"/>
                </a:solidFill>
              </a:rPr>
            </a:br>
            <a:r>
              <a:rPr lang="en-US" dirty="0" err="1" smtClean="0">
                <a:solidFill>
                  <a:schemeClr val="tx1"/>
                </a:solidFill>
              </a:rPr>
              <a:t>Ashutosh</a:t>
            </a:r>
            <a:r>
              <a:rPr lang="en-US" dirty="0" smtClean="0">
                <a:solidFill>
                  <a:schemeClr val="tx1"/>
                </a:solidFill>
              </a:rPr>
              <a:t> </a:t>
            </a:r>
            <a:r>
              <a:rPr lang="en-US" dirty="0" err="1" smtClean="0">
                <a:solidFill>
                  <a:schemeClr val="tx1"/>
                </a:solidFill>
              </a:rPr>
              <a:t>Goenka</a:t>
            </a:r>
            <a:r>
              <a:rPr lang="en-US" dirty="0" smtClean="0">
                <a:solidFill>
                  <a:schemeClr val="tx1"/>
                </a:solidFill>
              </a:rPr>
              <a:t> was working at top level of management. The three functions being performed by him at this level are outlined below:</a:t>
            </a:r>
          </a:p>
          <a:p>
            <a:pPr algn="l"/>
            <a:r>
              <a:rPr lang="en-US" dirty="0" smtClean="0">
                <a:solidFill>
                  <a:schemeClr val="tx1"/>
                </a:solidFill>
              </a:rPr>
              <a:t>He is responsible for formulating the overall organizational goals and strategies.</a:t>
            </a:r>
          </a:p>
          <a:p>
            <a:pPr algn="l"/>
            <a:r>
              <a:rPr lang="en-US" dirty="0" smtClean="0">
                <a:solidFill>
                  <a:schemeClr val="tx1"/>
                </a:solidFill>
              </a:rPr>
              <a:t>He is responsible for all the business activities and its impact on society.</a:t>
            </a:r>
          </a:p>
          <a:p>
            <a:pPr algn="l"/>
            <a:r>
              <a:rPr lang="en-US" dirty="0" smtClean="0">
                <a:solidFill>
                  <a:schemeClr val="tx1"/>
                </a:solidFill>
              </a:rPr>
              <a:t>He has to coordinate the activities of different departments in pursuit of common goals.</a:t>
            </a:r>
          </a:p>
          <a:p>
            <a:pPr algn="l"/>
            <a:r>
              <a:rPr lang="en-US" dirty="0" smtClean="0"/>
              <a:t/>
            </a:r>
            <a:br>
              <a:rPr lang="en-US" dirty="0" smtClean="0"/>
            </a:br>
            <a:endParaRPr lang="en-US" b="1" dirty="0">
              <a:solidFill>
                <a:schemeClr val="tx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762000"/>
          </a:xfrm>
        </p:spPr>
        <p:txBody>
          <a:bodyPr>
            <a:normAutofit fontScale="90000"/>
          </a:bodyPr>
          <a:lstStyle/>
          <a:p>
            <a:r>
              <a:rPr lang="en-US" dirty="0" smtClean="0"/>
              <a:t>Levels of Management-</a:t>
            </a:r>
            <a:r>
              <a:rPr lang="en-US" dirty="0" err="1" smtClean="0"/>
              <a:t>CaseStudy</a:t>
            </a:r>
            <a:endParaRPr lang="en-US" dirty="0"/>
          </a:p>
        </p:txBody>
      </p:sp>
      <p:sp>
        <p:nvSpPr>
          <p:cNvPr id="3" name="Subtitle 2"/>
          <p:cNvSpPr>
            <a:spLocks noGrp="1"/>
          </p:cNvSpPr>
          <p:nvPr>
            <p:ph type="subTitle" idx="1"/>
          </p:nvPr>
        </p:nvSpPr>
        <p:spPr>
          <a:xfrm>
            <a:off x="228600" y="1219200"/>
            <a:ext cx="8610600" cy="5334000"/>
          </a:xfrm>
        </p:spPr>
        <p:txBody>
          <a:bodyPr>
            <a:normAutofit fontScale="55000" lnSpcReduction="20000"/>
          </a:bodyPr>
          <a:lstStyle/>
          <a:p>
            <a:pPr algn="l"/>
            <a:r>
              <a:rPr lang="en-US" dirty="0" err="1" smtClean="0">
                <a:solidFill>
                  <a:schemeClr val="tx1"/>
                </a:solidFill>
              </a:rPr>
              <a:t>Ramarjuna</a:t>
            </a:r>
            <a:r>
              <a:rPr lang="en-US" dirty="0" smtClean="0">
                <a:solidFill>
                  <a:schemeClr val="tx1"/>
                </a:solidFill>
              </a:rPr>
              <a:t> joins an IT firm as a system analyst after completing his masters in Computer Science. As the nature of his work demands he has to work in very close coordination with all the departmental heads in the firm, very soon </a:t>
            </a:r>
            <a:r>
              <a:rPr lang="en-US" dirty="0" err="1" smtClean="0">
                <a:solidFill>
                  <a:schemeClr val="tx1"/>
                </a:solidFill>
              </a:rPr>
              <a:t>Ramarjuna</a:t>
            </a:r>
            <a:r>
              <a:rPr lang="en-US" dirty="0" smtClean="0">
                <a:solidFill>
                  <a:schemeClr val="tx1"/>
                </a:solidFill>
              </a:rPr>
              <a:t> realizes that each departmental head has own individual style of working. They differ greatly in their day-to-day approach to work. They tend to deal with a given situation, an issue or a problem through a combination of their own experience, creativity, imagination, initiative and innovation.</a:t>
            </a:r>
            <a:br>
              <a:rPr lang="en-US" dirty="0" smtClean="0">
                <a:solidFill>
                  <a:schemeClr val="tx1"/>
                </a:solidFill>
              </a:rPr>
            </a:br>
            <a:r>
              <a:rPr lang="en-US" dirty="0" smtClean="0">
                <a:solidFill>
                  <a:schemeClr val="tx1"/>
                </a:solidFill>
              </a:rPr>
              <a:t>In the context of the above case:</a:t>
            </a:r>
            <a:br>
              <a:rPr lang="en-US" dirty="0" smtClean="0">
                <a:solidFill>
                  <a:schemeClr val="tx1"/>
                </a:solidFill>
              </a:rPr>
            </a:br>
            <a:r>
              <a:rPr lang="en-US" dirty="0" smtClean="0">
                <a:solidFill>
                  <a:schemeClr val="tx1"/>
                </a:solidFill>
              </a:rPr>
              <a:t>Identify and explain the nature of management highlighted in the above case.</a:t>
            </a:r>
            <a:br>
              <a:rPr lang="en-US" dirty="0" smtClean="0">
                <a:solidFill>
                  <a:schemeClr val="tx1"/>
                </a:solidFill>
              </a:rPr>
            </a:br>
            <a:r>
              <a:rPr lang="en-US" b="1" dirty="0" smtClean="0">
                <a:solidFill>
                  <a:schemeClr val="tx1"/>
                </a:solidFill>
              </a:rPr>
              <a:t>Answer:</a:t>
            </a:r>
            <a:r>
              <a:rPr lang="en-US" dirty="0" smtClean="0">
                <a:solidFill>
                  <a:schemeClr val="tx1"/>
                </a:solidFill>
              </a:rPr>
              <a:t/>
            </a:r>
            <a:br>
              <a:rPr lang="en-US" dirty="0" smtClean="0">
                <a:solidFill>
                  <a:schemeClr val="tx1"/>
                </a:solidFill>
              </a:rPr>
            </a:br>
            <a:r>
              <a:rPr lang="en-US" dirty="0" smtClean="0">
                <a:solidFill>
                  <a:schemeClr val="tx1"/>
                </a:solidFill>
              </a:rPr>
              <a:t>In the above case, management is being considered as an art.</a:t>
            </a:r>
            <a:br>
              <a:rPr lang="en-US" dirty="0" smtClean="0">
                <a:solidFill>
                  <a:schemeClr val="tx1"/>
                </a:solidFill>
              </a:rPr>
            </a:br>
            <a:r>
              <a:rPr lang="en-US" dirty="0" smtClean="0">
                <a:solidFill>
                  <a:schemeClr val="tx1"/>
                </a:solidFill>
              </a:rPr>
              <a:t>Art is the skillful and personal application of existing knowledge to achieve desired results. The evaluation of management as an art is given below:</a:t>
            </a:r>
          </a:p>
          <a:p>
            <a:pPr algn="l"/>
            <a:r>
              <a:rPr lang="en-US" dirty="0" smtClean="0">
                <a:solidFill>
                  <a:schemeClr val="tx1"/>
                </a:solidFill>
              </a:rPr>
              <a:t>Existence of theoretical knowledge: Art presupposes the existence of certain knowledge. Management fulfills this criterion as there exist a number of theories and principles on management which have been formulated by various management experts.</a:t>
            </a:r>
          </a:p>
          <a:p>
            <a:pPr algn="l"/>
            <a:r>
              <a:rPr lang="en-US" dirty="0" err="1" smtClean="0">
                <a:solidFill>
                  <a:schemeClr val="tx1"/>
                </a:solidFill>
              </a:rPr>
              <a:t>Personalised</a:t>
            </a:r>
            <a:r>
              <a:rPr lang="en-US" dirty="0" smtClean="0">
                <a:solidFill>
                  <a:schemeClr val="tx1"/>
                </a:solidFill>
              </a:rPr>
              <a:t> applications: Art is a </a:t>
            </a:r>
            <a:r>
              <a:rPr lang="en-US" dirty="0" err="1" smtClean="0">
                <a:solidFill>
                  <a:schemeClr val="tx1"/>
                </a:solidFill>
              </a:rPr>
              <a:t>personalised</a:t>
            </a:r>
            <a:r>
              <a:rPr lang="en-US" dirty="0" smtClean="0">
                <a:solidFill>
                  <a:schemeClr val="tx1"/>
                </a:solidFill>
              </a:rPr>
              <a:t> concept. Management fulfills this criterion as a good manager works through a combination of his own experience, creativity, imagination, initiative and innovation to carry out the assigned work.</a:t>
            </a:r>
          </a:p>
          <a:p>
            <a:pPr algn="l"/>
            <a:r>
              <a:rPr lang="en-US" dirty="0" smtClean="0">
                <a:solidFill>
                  <a:schemeClr val="tx1"/>
                </a:solidFill>
              </a:rPr>
              <a:t>Based on practice and creativity: All art is practical. Management fulfills this criterion as a person becomes a better manager with constant practice and experience. This also leads to emergence of different styles of </a:t>
            </a:r>
            <a:r>
              <a:rPr lang="en-US" smtClean="0">
                <a:solidFill>
                  <a:schemeClr val="tx1"/>
                </a:solidFill>
              </a:rPr>
              <a:t>management.</a:t>
            </a:r>
            <a:endParaRPr lang="en-US" dirty="0" smtClean="0">
              <a:solidFill>
                <a:schemeClr val="tx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762000"/>
          </a:xfrm>
        </p:spPr>
        <p:txBody>
          <a:bodyPr>
            <a:normAutofit fontScale="90000"/>
          </a:bodyPr>
          <a:lstStyle/>
          <a:p>
            <a:r>
              <a:rPr lang="en-US" dirty="0" smtClean="0"/>
              <a:t>Levels of Management-</a:t>
            </a:r>
            <a:r>
              <a:rPr lang="en-US" dirty="0" err="1" smtClean="0"/>
              <a:t>CaseStudy</a:t>
            </a:r>
            <a:endParaRPr lang="en-US" dirty="0"/>
          </a:p>
        </p:txBody>
      </p:sp>
      <p:sp>
        <p:nvSpPr>
          <p:cNvPr id="3" name="Subtitle 2"/>
          <p:cNvSpPr>
            <a:spLocks noGrp="1"/>
          </p:cNvSpPr>
          <p:nvPr>
            <p:ph type="subTitle" idx="1"/>
          </p:nvPr>
        </p:nvSpPr>
        <p:spPr>
          <a:xfrm>
            <a:off x="228600" y="1219200"/>
            <a:ext cx="8610600" cy="5334000"/>
          </a:xfrm>
        </p:spPr>
        <p:txBody>
          <a:bodyPr>
            <a:noAutofit/>
          </a:bodyPr>
          <a:lstStyle/>
          <a:p>
            <a:r>
              <a:rPr lang="en-US" sz="1800" dirty="0" smtClean="0">
                <a:solidFill>
                  <a:schemeClr val="tx1"/>
                </a:solidFill>
              </a:rPr>
              <a:t>Mr. </a:t>
            </a:r>
            <a:r>
              <a:rPr lang="en-US" sz="1800" dirty="0" err="1" smtClean="0">
                <a:solidFill>
                  <a:schemeClr val="tx1"/>
                </a:solidFill>
              </a:rPr>
              <a:t>Nitin</a:t>
            </a:r>
            <a:r>
              <a:rPr lang="en-US" sz="1800" dirty="0" smtClean="0">
                <a:solidFill>
                  <a:schemeClr val="tx1"/>
                </a:solidFill>
              </a:rPr>
              <a:t> </a:t>
            </a:r>
            <a:r>
              <a:rPr lang="en-US" sz="1800" dirty="0" err="1" smtClean="0">
                <a:solidFill>
                  <a:schemeClr val="tx1"/>
                </a:solidFill>
              </a:rPr>
              <a:t>Singhania’s</a:t>
            </a:r>
            <a:r>
              <a:rPr lang="en-US" sz="1800" dirty="0" smtClean="0">
                <a:solidFill>
                  <a:schemeClr val="tx1"/>
                </a:solidFill>
              </a:rPr>
              <a:t> father has a good business of iron and steel. He wants to go to the USA for his MBA but his father thinks that he should join the business. On the basis of emerging- trends, do you think that Mr. </a:t>
            </a:r>
            <a:r>
              <a:rPr lang="en-US" sz="1800" dirty="0" err="1" smtClean="0">
                <a:solidFill>
                  <a:schemeClr val="tx1"/>
                </a:solidFill>
              </a:rPr>
              <a:t>Singhania</a:t>
            </a:r>
            <a:r>
              <a:rPr lang="en-US" sz="1800" dirty="0" smtClean="0">
                <a:solidFill>
                  <a:schemeClr val="tx1"/>
                </a:solidFill>
              </a:rPr>
              <a:t> should send his son to the USA? Give any three reasons in support of your answer.</a:t>
            </a:r>
            <a:br>
              <a:rPr lang="en-US" sz="1800" dirty="0" smtClean="0">
                <a:solidFill>
                  <a:schemeClr val="tx1"/>
                </a:solidFill>
              </a:rPr>
            </a:br>
            <a:r>
              <a:rPr lang="en-US" sz="1800" b="1" dirty="0" smtClean="0">
                <a:solidFill>
                  <a:schemeClr val="tx1"/>
                </a:solidFill>
              </a:rPr>
              <a:t>Answer:</a:t>
            </a:r>
            <a:r>
              <a:rPr lang="en-US" sz="1800" dirty="0" smtClean="0">
                <a:solidFill>
                  <a:schemeClr val="tx1"/>
                </a:solidFill>
              </a:rPr>
              <a:t/>
            </a:r>
            <a:br>
              <a:rPr lang="en-US" sz="1800" dirty="0" smtClean="0">
                <a:solidFill>
                  <a:schemeClr val="tx1"/>
                </a:solidFill>
              </a:rPr>
            </a:br>
            <a:r>
              <a:rPr lang="en-US" sz="1800" dirty="0" smtClean="0">
                <a:solidFill>
                  <a:schemeClr val="tx1"/>
                </a:solidFill>
              </a:rPr>
              <a:t>Yes, according to me, Mr. </a:t>
            </a:r>
            <a:r>
              <a:rPr lang="en-US" sz="1800" dirty="0" err="1" smtClean="0">
                <a:solidFill>
                  <a:schemeClr val="tx1"/>
                </a:solidFill>
              </a:rPr>
              <a:t>Singhania</a:t>
            </a:r>
            <a:r>
              <a:rPr lang="en-US" sz="1800" dirty="0" smtClean="0">
                <a:solidFill>
                  <a:schemeClr val="tx1"/>
                </a:solidFill>
              </a:rPr>
              <a:t> should send his son to USA for his MBA because management is being </a:t>
            </a:r>
            <a:r>
              <a:rPr lang="en-US" sz="1800" dirty="0" err="1" smtClean="0">
                <a:solidFill>
                  <a:schemeClr val="tx1"/>
                </a:solidFill>
              </a:rPr>
              <a:t>recognised</a:t>
            </a:r>
            <a:r>
              <a:rPr lang="en-US" sz="1800" dirty="0" smtClean="0">
                <a:solidFill>
                  <a:schemeClr val="tx1"/>
                </a:solidFill>
              </a:rPr>
              <a:t> as a profession to a great extent because of the following reasons:</a:t>
            </a:r>
          </a:p>
          <a:p>
            <a:r>
              <a:rPr lang="en-US" sz="1800" dirty="0" smtClean="0">
                <a:solidFill>
                  <a:schemeClr val="tx1"/>
                </a:solidFill>
              </a:rPr>
              <a:t>Well defined body of knowledge: Management is considered to be a well-defined body of knowledge that can be acquired through instructions. As a separate discipline, it contains a set of theories and principles formulated by various management experts. Moreover, it is taught in various schools and colleges all over the world.</a:t>
            </a:r>
          </a:p>
          <a:p>
            <a:r>
              <a:rPr lang="en-US" sz="1800" dirty="0" smtClean="0">
                <a:solidFill>
                  <a:schemeClr val="tx1"/>
                </a:solidFill>
              </a:rPr>
              <a:t>Ethical code of conduct: Management, in practice, like other professions, is bound by a code of conduct which guides the </a:t>
            </a:r>
            <a:r>
              <a:rPr lang="en-US" sz="1800" dirty="0" err="1" smtClean="0">
                <a:solidFill>
                  <a:schemeClr val="tx1"/>
                </a:solidFill>
              </a:rPr>
              <a:t>behaviour</a:t>
            </a:r>
            <a:r>
              <a:rPr lang="en-US" sz="1800" dirty="0" smtClean="0">
                <a:solidFill>
                  <a:schemeClr val="tx1"/>
                </a:solidFill>
              </a:rPr>
              <a:t> of its members. Therefore, acquiring a degree in management will equip him with the good managerial,, skills and approach.</a:t>
            </a:r>
          </a:p>
          <a:p>
            <a:r>
              <a:rPr lang="en-US" sz="1800" dirty="0" smtClean="0">
                <a:solidFill>
                  <a:schemeClr val="tx1"/>
                </a:solidFill>
              </a:rPr>
              <a:t>Service motive: A good management course will provide him an insight into the multiple goals that an </a:t>
            </a:r>
            <a:r>
              <a:rPr lang="en-US" sz="1800" dirty="0" err="1" smtClean="0">
                <a:solidFill>
                  <a:schemeClr val="tx1"/>
                </a:solidFill>
              </a:rPr>
              <a:t>organisation</a:t>
            </a:r>
            <a:r>
              <a:rPr lang="en-US" sz="1800" dirty="0" smtClean="0">
                <a:solidFill>
                  <a:schemeClr val="tx1"/>
                </a:solidFill>
              </a:rPr>
              <a:t> should pursue. This knowledge will help him to serve both the objectives of profit maximization and social welfare effectively for his company.</a:t>
            </a:r>
            <a:endParaRPr lang="en-US" sz="1800"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762000"/>
          </a:xfrm>
        </p:spPr>
        <p:txBody>
          <a:bodyPr/>
          <a:lstStyle/>
          <a:p>
            <a:r>
              <a:rPr lang="en-US" dirty="0" smtClean="0"/>
              <a:t>Importance of Management</a:t>
            </a:r>
            <a:endParaRPr lang="en-US" dirty="0"/>
          </a:p>
        </p:txBody>
      </p:sp>
      <p:sp>
        <p:nvSpPr>
          <p:cNvPr id="3" name="Subtitle 2"/>
          <p:cNvSpPr>
            <a:spLocks noGrp="1"/>
          </p:cNvSpPr>
          <p:nvPr>
            <p:ph type="subTitle" idx="1"/>
          </p:nvPr>
        </p:nvSpPr>
        <p:spPr>
          <a:xfrm>
            <a:off x="228600" y="1219200"/>
            <a:ext cx="8610600" cy="5334000"/>
          </a:xfrm>
        </p:spPr>
        <p:txBody>
          <a:bodyPr>
            <a:normAutofit/>
          </a:bodyPr>
          <a:lstStyle/>
          <a:p>
            <a:pPr marL="514350" indent="-514350" algn="l">
              <a:buFont typeface="+mj-lt"/>
              <a:buAutoNum type="arabicPeriod"/>
            </a:pPr>
            <a:r>
              <a:rPr lang="en-US" b="1" dirty="0" smtClean="0">
                <a:solidFill>
                  <a:schemeClr val="tx1"/>
                </a:solidFill>
              </a:rPr>
              <a:t>Management helps in achieving group goals:</a:t>
            </a:r>
          </a:p>
          <a:p>
            <a:pPr marL="514350" indent="-514350" algn="l" fontAlgn="base"/>
            <a:r>
              <a:rPr lang="en-US" b="1" dirty="0" smtClean="0">
                <a:solidFill>
                  <a:schemeClr val="tx1"/>
                </a:solidFill>
              </a:rPr>
              <a:t>2. Management increases efficiency</a:t>
            </a:r>
            <a:endParaRPr lang="en-US" dirty="0" smtClean="0">
              <a:solidFill>
                <a:schemeClr val="tx1"/>
              </a:solidFill>
            </a:endParaRPr>
          </a:p>
          <a:p>
            <a:pPr algn="l"/>
            <a:r>
              <a:rPr lang="en-US" b="1" dirty="0" smtClean="0">
                <a:solidFill>
                  <a:schemeClr val="tx1"/>
                </a:solidFill>
              </a:rPr>
              <a:t>3. Management creates a dynamic </a:t>
            </a:r>
            <a:r>
              <a:rPr lang="en-US" b="1" dirty="0" err="1" smtClean="0">
                <a:solidFill>
                  <a:schemeClr val="tx1"/>
                </a:solidFill>
              </a:rPr>
              <a:t>organisation</a:t>
            </a:r>
            <a:endParaRPr lang="en-US" b="1" dirty="0" smtClean="0">
              <a:solidFill>
                <a:schemeClr val="tx1"/>
              </a:solidFill>
            </a:endParaRPr>
          </a:p>
          <a:p>
            <a:pPr algn="l"/>
            <a:r>
              <a:rPr lang="en-US" b="1" dirty="0" smtClean="0">
                <a:solidFill>
                  <a:schemeClr val="tx1"/>
                </a:solidFill>
              </a:rPr>
              <a:t>4. Management helps in achieving personal objectives</a:t>
            </a:r>
          </a:p>
          <a:p>
            <a:pPr algn="l"/>
            <a:r>
              <a:rPr lang="en-US" b="1" dirty="0" smtClean="0">
                <a:solidFill>
                  <a:schemeClr val="tx1"/>
                </a:solidFill>
              </a:rPr>
              <a:t>5. Management helps in the development of society</a:t>
            </a:r>
            <a:r>
              <a:rPr lang="en-US" dirty="0" smtClean="0"/>
              <a:t/>
            </a:r>
            <a:br>
              <a:rPr lang="en-US" dirty="0" smtClean="0"/>
            </a:br>
            <a:endParaRPr lang="en-US" b="1"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762000"/>
          </a:xfrm>
        </p:spPr>
        <p:txBody>
          <a:bodyPr/>
          <a:lstStyle/>
          <a:p>
            <a:r>
              <a:rPr lang="en-US" dirty="0" smtClean="0"/>
              <a:t>Case Study</a:t>
            </a:r>
            <a:endParaRPr lang="en-US" dirty="0"/>
          </a:p>
        </p:txBody>
      </p:sp>
      <p:sp>
        <p:nvSpPr>
          <p:cNvPr id="3" name="Subtitle 2"/>
          <p:cNvSpPr>
            <a:spLocks noGrp="1"/>
          </p:cNvSpPr>
          <p:nvPr>
            <p:ph type="subTitle" idx="1"/>
          </p:nvPr>
        </p:nvSpPr>
        <p:spPr>
          <a:xfrm>
            <a:off x="228600" y="1219200"/>
            <a:ext cx="8610600" cy="5334000"/>
          </a:xfrm>
        </p:spPr>
        <p:txBody>
          <a:bodyPr>
            <a:normAutofit fontScale="70000" lnSpcReduction="20000"/>
          </a:bodyPr>
          <a:lstStyle/>
          <a:p>
            <a:pPr algn="l"/>
            <a:r>
              <a:rPr lang="en-US" dirty="0" smtClean="0">
                <a:solidFill>
                  <a:schemeClr val="tx1"/>
                </a:solidFill>
              </a:rPr>
              <a:t>Mega Ltd. manufactured water-heaters. In the first year of its operations, the revenue earned by the company was just sufficient to meet its costs. To increase the revenue, the company </a:t>
            </a:r>
            <a:r>
              <a:rPr lang="en-US" dirty="0" err="1" smtClean="0">
                <a:solidFill>
                  <a:schemeClr val="tx1"/>
                </a:solidFill>
              </a:rPr>
              <a:t>analysed</a:t>
            </a:r>
            <a:r>
              <a:rPr lang="en-US" dirty="0" smtClean="0">
                <a:solidFill>
                  <a:schemeClr val="tx1"/>
                </a:solidFill>
              </a:rPr>
              <a:t> the reasons behind the less revenues. After analysis, the company decided:</a:t>
            </a:r>
          </a:p>
          <a:p>
            <a:pPr algn="l"/>
            <a:r>
              <a:rPr lang="en-US" dirty="0" smtClean="0">
                <a:solidFill>
                  <a:schemeClr val="tx1"/>
                </a:solidFill>
              </a:rPr>
              <a:t>to reduce the </a:t>
            </a:r>
            <a:r>
              <a:rPr lang="en-US" dirty="0" err="1" smtClean="0">
                <a:solidFill>
                  <a:schemeClr val="tx1"/>
                </a:solidFill>
              </a:rPr>
              <a:t>labour</a:t>
            </a:r>
            <a:r>
              <a:rPr lang="en-US" dirty="0" smtClean="0">
                <a:solidFill>
                  <a:schemeClr val="tx1"/>
                </a:solidFill>
              </a:rPr>
              <a:t> costs by shifting the manufacturing unit to a backward area where </a:t>
            </a:r>
            <a:r>
              <a:rPr lang="en-US" dirty="0" err="1" smtClean="0">
                <a:solidFill>
                  <a:schemeClr val="tx1"/>
                </a:solidFill>
              </a:rPr>
              <a:t>labour</a:t>
            </a:r>
            <a:r>
              <a:rPr lang="en-US" dirty="0" smtClean="0">
                <a:solidFill>
                  <a:schemeClr val="tx1"/>
                </a:solidFill>
              </a:rPr>
              <a:t> was available at a very low rate.</a:t>
            </a:r>
          </a:p>
          <a:p>
            <a:pPr algn="l"/>
            <a:r>
              <a:rPr lang="en-US" dirty="0" smtClean="0">
                <a:solidFill>
                  <a:schemeClr val="tx1"/>
                </a:solidFill>
              </a:rPr>
              <a:t>to start manufacturing solar water-heaters and reduce the production of electric water- heaters slowly.</a:t>
            </a:r>
          </a:p>
          <a:p>
            <a:pPr algn="l"/>
            <a:r>
              <a:rPr lang="en-US" dirty="0" smtClean="0">
                <a:solidFill>
                  <a:schemeClr val="tx1"/>
                </a:solidFill>
              </a:rPr>
              <a:t>This will not only help in covering the risks but also help in meeting other objectives.</a:t>
            </a:r>
          </a:p>
          <a:p>
            <a:pPr algn="l"/>
            <a:r>
              <a:rPr lang="en-US" dirty="0" smtClean="0">
                <a:solidFill>
                  <a:schemeClr val="tx1"/>
                </a:solidFill>
              </a:rPr>
              <a:t>Identify and explain the objectives of management discussed above.</a:t>
            </a:r>
          </a:p>
          <a:p>
            <a:pPr algn="l"/>
            <a:r>
              <a:rPr lang="en-US" dirty="0" smtClean="0">
                <a:solidFill>
                  <a:schemeClr val="tx1"/>
                </a:solidFill>
              </a:rPr>
              <a:t>State any two values which the company wanted to communicate to society.</a:t>
            </a:r>
          </a:p>
          <a:p>
            <a:pPr marL="514350" indent="-514350" algn="l">
              <a:buFont typeface="+mj-lt"/>
              <a:buAutoNum type="arabicPeriod"/>
            </a:pPr>
            <a:r>
              <a:rPr lang="en-US" dirty="0" smtClean="0"/>
              <a:t/>
            </a:r>
            <a:br>
              <a:rPr lang="en-US" dirty="0" smtClean="0"/>
            </a:br>
            <a:endParaRPr lang="en-US" b="1"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762000"/>
          </a:xfrm>
        </p:spPr>
        <p:txBody>
          <a:bodyPr/>
          <a:lstStyle/>
          <a:p>
            <a:r>
              <a:rPr lang="en-US" dirty="0" smtClean="0"/>
              <a:t>Case Study</a:t>
            </a:r>
            <a:endParaRPr lang="en-US" dirty="0"/>
          </a:p>
        </p:txBody>
      </p:sp>
      <p:sp>
        <p:nvSpPr>
          <p:cNvPr id="3" name="Subtitle 2"/>
          <p:cNvSpPr>
            <a:spLocks noGrp="1"/>
          </p:cNvSpPr>
          <p:nvPr>
            <p:ph type="subTitle" idx="1"/>
          </p:nvPr>
        </p:nvSpPr>
        <p:spPr>
          <a:xfrm>
            <a:off x="228600" y="1219200"/>
            <a:ext cx="8610600" cy="5334000"/>
          </a:xfrm>
        </p:spPr>
        <p:txBody>
          <a:bodyPr>
            <a:normAutofit fontScale="77500" lnSpcReduction="20000"/>
          </a:bodyPr>
          <a:lstStyle/>
          <a:p>
            <a:pPr algn="l"/>
            <a:r>
              <a:rPr lang="en-US" dirty="0" smtClean="0">
                <a:solidFill>
                  <a:schemeClr val="tx1"/>
                </a:solidFill>
              </a:rPr>
              <a:t>The objectives of management discussed above are:</a:t>
            </a:r>
          </a:p>
          <a:p>
            <a:pPr lvl="1" algn="l">
              <a:buFont typeface="Arial" pitchFamily="34" charset="0"/>
              <a:buChar char="•"/>
            </a:pPr>
            <a:r>
              <a:rPr lang="en-US" dirty="0" err="1" smtClean="0">
                <a:solidFill>
                  <a:schemeClr val="tx1"/>
                </a:solidFill>
              </a:rPr>
              <a:t>Organisational</a:t>
            </a:r>
            <a:r>
              <a:rPr lang="en-US" dirty="0" smtClean="0">
                <a:solidFill>
                  <a:schemeClr val="tx1"/>
                </a:solidFill>
              </a:rPr>
              <a:t> objectives: An </a:t>
            </a:r>
            <a:r>
              <a:rPr lang="en-US" dirty="0" err="1" smtClean="0">
                <a:solidFill>
                  <a:schemeClr val="tx1"/>
                </a:solidFill>
              </a:rPr>
              <a:t>organisation</a:t>
            </a:r>
            <a:r>
              <a:rPr lang="en-US" dirty="0" smtClean="0">
                <a:solidFill>
                  <a:schemeClr val="tx1"/>
                </a:solidFill>
              </a:rPr>
              <a:t> strives to achieve multiple organizational objectives in the interest of its stakeholders like owners, employees </a:t>
            </a:r>
            <a:r>
              <a:rPr lang="en-US" dirty="0" err="1" smtClean="0">
                <a:solidFill>
                  <a:schemeClr val="tx1"/>
                </a:solidFill>
              </a:rPr>
              <a:t>etc.The</a:t>
            </a:r>
            <a:r>
              <a:rPr lang="en-US" dirty="0" smtClean="0">
                <a:solidFill>
                  <a:schemeClr val="tx1"/>
                </a:solidFill>
              </a:rPr>
              <a:t> main organizational objectives are survival, profit and growth.</a:t>
            </a:r>
          </a:p>
          <a:p>
            <a:pPr lvl="1" algn="l">
              <a:buFont typeface="Arial" pitchFamily="34" charset="0"/>
              <a:buChar char="•"/>
            </a:pPr>
            <a:r>
              <a:rPr lang="en-US" dirty="0" smtClean="0">
                <a:solidFill>
                  <a:schemeClr val="tx1"/>
                </a:solidFill>
              </a:rPr>
              <a:t>Social Objectives: It is the obligation of every </a:t>
            </a:r>
            <a:r>
              <a:rPr lang="en-US" dirty="0" err="1" smtClean="0">
                <a:solidFill>
                  <a:schemeClr val="tx1"/>
                </a:solidFill>
              </a:rPr>
              <a:t>organisation</a:t>
            </a:r>
            <a:r>
              <a:rPr lang="en-US" dirty="0" smtClean="0">
                <a:solidFill>
                  <a:schemeClr val="tx1"/>
                </a:solidFill>
              </a:rPr>
              <a:t> to undertake such activities which will benefit the society at large like using eco-friendly methods, contributing towards weaker sections of the society, generating employment opportunities, promoting literacy etc.</a:t>
            </a:r>
          </a:p>
          <a:p>
            <a:pPr algn="l"/>
            <a:r>
              <a:rPr lang="en-US" dirty="0" smtClean="0">
                <a:solidFill>
                  <a:schemeClr val="tx1"/>
                </a:solidFill>
              </a:rPr>
              <a:t>The two values that the company wanted to communicate to the society are:</a:t>
            </a:r>
          </a:p>
          <a:p>
            <a:pPr lvl="1" algn="l"/>
            <a:r>
              <a:rPr lang="en-US" dirty="0" smtClean="0">
                <a:solidFill>
                  <a:schemeClr val="tx1"/>
                </a:solidFill>
              </a:rPr>
              <a:t>Rural development</a:t>
            </a:r>
          </a:p>
          <a:p>
            <a:pPr lvl="1" algn="l"/>
            <a:r>
              <a:rPr lang="en-US" dirty="0" smtClean="0">
                <a:solidFill>
                  <a:schemeClr val="tx1"/>
                </a:solidFill>
              </a:rPr>
              <a:t>Environment sustainability</a:t>
            </a:r>
          </a:p>
          <a:p>
            <a:pPr marL="514350" indent="-514350" algn="l"/>
            <a:r>
              <a:rPr lang="en-US" dirty="0" smtClean="0"/>
              <a:t/>
            </a:r>
            <a:br>
              <a:rPr lang="en-US" dirty="0" smtClean="0"/>
            </a:br>
            <a:endParaRPr lang="en-US" b="1"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762000"/>
          </a:xfrm>
        </p:spPr>
        <p:txBody>
          <a:bodyPr/>
          <a:lstStyle/>
          <a:p>
            <a:r>
              <a:rPr lang="en-US" dirty="0" smtClean="0"/>
              <a:t>Nature of Management</a:t>
            </a:r>
            <a:endParaRPr lang="en-US" dirty="0"/>
          </a:p>
        </p:txBody>
      </p:sp>
      <p:sp>
        <p:nvSpPr>
          <p:cNvPr id="3" name="Subtitle 2"/>
          <p:cNvSpPr>
            <a:spLocks noGrp="1"/>
          </p:cNvSpPr>
          <p:nvPr>
            <p:ph type="subTitle" idx="1"/>
          </p:nvPr>
        </p:nvSpPr>
        <p:spPr>
          <a:xfrm>
            <a:off x="228600" y="1219200"/>
            <a:ext cx="8610600" cy="5334000"/>
          </a:xfrm>
        </p:spPr>
        <p:txBody>
          <a:bodyPr>
            <a:normAutofit fontScale="92500"/>
          </a:bodyPr>
          <a:lstStyle/>
          <a:p>
            <a:pPr marL="514350" indent="-514350" algn="l">
              <a:buFont typeface="+mj-lt"/>
              <a:buAutoNum type="arabicPeriod"/>
            </a:pPr>
            <a:r>
              <a:rPr lang="en-US" b="1" dirty="0" smtClean="0">
                <a:solidFill>
                  <a:schemeClr val="tx1"/>
                </a:solidFill>
              </a:rPr>
              <a:t>Management an art- </a:t>
            </a:r>
            <a:r>
              <a:rPr lang="en-US" dirty="0" smtClean="0">
                <a:solidFill>
                  <a:schemeClr val="tx1"/>
                </a:solidFill>
              </a:rPr>
              <a:t>Art is the skillful and personal application of existing knowledge to achieve desired results. It can be acquired through study,</a:t>
            </a:r>
          </a:p>
          <a:p>
            <a:pPr algn="l"/>
            <a:r>
              <a:rPr lang="en-US" dirty="0" smtClean="0">
                <a:solidFill>
                  <a:schemeClr val="tx1"/>
                </a:solidFill>
              </a:rPr>
              <a:t>observation and experience.</a:t>
            </a:r>
          </a:p>
          <a:p>
            <a:pPr algn="l">
              <a:buFont typeface="Arial" pitchFamily="34" charset="0"/>
              <a:buChar char="•"/>
            </a:pPr>
            <a:r>
              <a:rPr lang="en-US" b="1" dirty="0" smtClean="0">
                <a:solidFill>
                  <a:schemeClr val="tx1"/>
                </a:solidFill>
              </a:rPr>
              <a:t>Existence of theoretical knowledge</a:t>
            </a:r>
          </a:p>
          <a:p>
            <a:pPr algn="l">
              <a:buFont typeface="Arial" pitchFamily="34" charset="0"/>
              <a:buChar char="•"/>
            </a:pPr>
            <a:r>
              <a:rPr lang="en-US" b="1" dirty="0" err="1" smtClean="0">
                <a:solidFill>
                  <a:schemeClr val="tx1"/>
                </a:solidFill>
              </a:rPr>
              <a:t>Personalised</a:t>
            </a:r>
            <a:r>
              <a:rPr lang="en-US" b="1" dirty="0" smtClean="0">
                <a:solidFill>
                  <a:schemeClr val="tx1"/>
                </a:solidFill>
              </a:rPr>
              <a:t> application</a:t>
            </a:r>
          </a:p>
          <a:p>
            <a:pPr algn="l">
              <a:buFont typeface="Arial" pitchFamily="34" charset="0"/>
              <a:buChar char="•"/>
            </a:pPr>
            <a:r>
              <a:rPr lang="en-US" b="1" dirty="0" smtClean="0">
                <a:solidFill>
                  <a:schemeClr val="tx1"/>
                </a:solidFill>
              </a:rPr>
              <a:t>Based on practice and creativity</a:t>
            </a:r>
          </a:p>
          <a:p>
            <a:pPr marL="514350" indent="-514350" algn="l" fontAlgn="base"/>
            <a:endParaRPr lang="en-US" dirty="0" smtClean="0">
              <a:solidFill>
                <a:schemeClr val="tx1"/>
              </a:solidFill>
            </a:endParaRPr>
          </a:p>
          <a:p>
            <a:pPr algn="l"/>
            <a:r>
              <a:rPr lang="en-US" dirty="0" smtClean="0"/>
              <a:t/>
            </a:r>
            <a:br>
              <a:rPr lang="en-US" dirty="0" smtClean="0"/>
            </a:br>
            <a:endParaRPr lang="en-US" b="1"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762000"/>
          </a:xfrm>
        </p:spPr>
        <p:txBody>
          <a:bodyPr/>
          <a:lstStyle/>
          <a:p>
            <a:r>
              <a:rPr lang="en-US" dirty="0" smtClean="0"/>
              <a:t>Nature of Management</a:t>
            </a:r>
            <a:endParaRPr lang="en-US" dirty="0"/>
          </a:p>
        </p:txBody>
      </p:sp>
      <p:sp>
        <p:nvSpPr>
          <p:cNvPr id="3" name="Subtitle 2"/>
          <p:cNvSpPr>
            <a:spLocks noGrp="1"/>
          </p:cNvSpPr>
          <p:nvPr>
            <p:ph type="subTitle" idx="1"/>
          </p:nvPr>
        </p:nvSpPr>
        <p:spPr>
          <a:xfrm>
            <a:off x="228600" y="1219200"/>
            <a:ext cx="8610600" cy="5334000"/>
          </a:xfrm>
        </p:spPr>
        <p:txBody>
          <a:bodyPr>
            <a:normAutofit/>
          </a:bodyPr>
          <a:lstStyle/>
          <a:p>
            <a:pPr algn="l"/>
            <a:r>
              <a:rPr lang="en-US" b="1" dirty="0" smtClean="0">
                <a:solidFill>
                  <a:schemeClr val="tx1"/>
                </a:solidFill>
              </a:rPr>
              <a:t>2. Management an a science- </a:t>
            </a:r>
            <a:r>
              <a:rPr lang="en-US" dirty="0" smtClean="0">
                <a:solidFill>
                  <a:schemeClr val="tx1"/>
                </a:solidFill>
              </a:rPr>
              <a:t>Science is a </a:t>
            </a:r>
            <a:r>
              <a:rPr lang="en-US" dirty="0" err="1" smtClean="0">
                <a:solidFill>
                  <a:schemeClr val="tx1"/>
                </a:solidFill>
              </a:rPr>
              <a:t>systematised</a:t>
            </a:r>
            <a:r>
              <a:rPr lang="en-US" dirty="0" smtClean="0">
                <a:solidFill>
                  <a:schemeClr val="tx1"/>
                </a:solidFill>
              </a:rPr>
              <a:t> body of knowledge that explains certain general truths or the operation of general laws. </a:t>
            </a:r>
          </a:p>
          <a:p>
            <a:pPr algn="l">
              <a:buFont typeface="Arial" pitchFamily="34" charset="0"/>
              <a:buChar char="•"/>
            </a:pPr>
            <a:r>
              <a:rPr lang="en-US" b="1" dirty="0" err="1" smtClean="0">
                <a:solidFill>
                  <a:schemeClr val="tx1"/>
                </a:solidFill>
              </a:rPr>
              <a:t>Systematised</a:t>
            </a:r>
            <a:r>
              <a:rPr lang="en-US" b="1" dirty="0" smtClean="0">
                <a:solidFill>
                  <a:schemeClr val="tx1"/>
                </a:solidFill>
              </a:rPr>
              <a:t> body of knowledge</a:t>
            </a:r>
          </a:p>
          <a:p>
            <a:pPr algn="l">
              <a:buFont typeface="Arial" pitchFamily="34" charset="0"/>
              <a:buChar char="•"/>
            </a:pPr>
            <a:r>
              <a:rPr lang="en-US" b="1" dirty="0" smtClean="0">
                <a:solidFill>
                  <a:schemeClr val="tx1"/>
                </a:solidFill>
              </a:rPr>
              <a:t>Principles based on experimentation</a:t>
            </a:r>
          </a:p>
          <a:p>
            <a:pPr algn="l">
              <a:buFont typeface="Arial" pitchFamily="34" charset="0"/>
              <a:buChar char="•"/>
            </a:pPr>
            <a:r>
              <a:rPr lang="en-US" b="1" dirty="0" smtClean="0">
                <a:solidFill>
                  <a:schemeClr val="tx1"/>
                </a:solidFill>
              </a:rPr>
              <a:t>Universal validity</a:t>
            </a:r>
            <a:endParaRPr lang="en-US" dirty="0" smtClean="0">
              <a:solidFill>
                <a:schemeClr val="tx1"/>
              </a:solidFill>
            </a:endParaRPr>
          </a:p>
          <a:p>
            <a:pPr algn="l"/>
            <a:r>
              <a:rPr lang="en-US" dirty="0" smtClean="0"/>
              <a:t/>
            </a:r>
            <a:br>
              <a:rPr lang="en-US" dirty="0" smtClean="0"/>
            </a:br>
            <a:endParaRPr lang="en-US" b="1"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762000"/>
          </a:xfrm>
        </p:spPr>
        <p:txBody>
          <a:bodyPr/>
          <a:lstStyle/>
          <a:p>
            <a:r>
              <a:rPr lang="en-US" dirty="0" smtClean="0"/>
              <a:t>Nature of Management</a:t>
            </a:r>
            <a:endParaRPr lang="en-US" dirty="0"/>
          </a:p>
        </p:txBody>
      </p:sp>
      <p:sp>
        <p:nvSpPr>
          <p:cNvPr id="3" name="Subtitle 2"/>
          <p:cNvSpPr>
            <a:spLocks noGrp="1"/>
          </p:cNvSpPr>
          <p:nvPr>
            <p:ph type="subTitle" idx="1"/>
          </p:nvPr>
        </p:nvSpPr>
        <p:spPr>
          <a:xfrm>
            <a:off x="228600" y="1219200"/>
            <a:ext cx="8610600" cy="5334000"/>
          </a:xfrm>
        </p:spPr>
        <p:txBody>
          <a:bodyPr>
            <a:normAutofit/>
          </a:bodyPr>
          <a:lstStyle/>
          <a:p>
            <a:pPr algn="l"/>
            <a:r>
              <a:rPr lang="en-US" b="1" dirty="0" smtClean="0">
                <a:solidFill>
                  <a:schemeClr val="tx1"/>
                </a:solidFill>
              </a:rPr>
              <a:t>3. Management as a profession-</a:t>
            </a:r>
            <a:endParaRPr lang="en-US" dirty="0" smtClean="0">
              <a:solidFill>
                <a:schemeClr val="tx1"/>
              </a:solidFill>
            </a:endParaRPr>
          </a:p>
          <a:p>
            <a:pPr algn="l">
              <a:buFont typeface="Arial" pitchFamily="34" charset="0"/>
              <a:buChar char="•"/>
            </a:pPr>
            <a:r>
              <a:rPr lang="en-US" b="1" dirty="0" smtClean="0">
                <a:solidFill>
                  <a:schemeClr val="tx1"/>
                </a:solidFill>
              </a:rPr>
              <a:t>Well-defined body of knowledge</a:t>
            </a:r>
          </a:p>
          <a:p>
            <a:pPr algn="l">
              <a:buFont typeface="Arial" pitchFamily="34" charset="0"/>
              <a:buChar char="•"/>
            </a:pPr>
            <a:r>
              <a:rPr lang="en-US" b="1" dirty="0" smtClean="0">
                <a:solidFill>
                  <a:schemeClr val="tx1"/>
                </a:solidFill>
              </a:rPr>
              <a:t>Restricted entry</a:t>
            </a:r>
          </a:p>
          <a:p>
            <a:pPr algn="l">
              <a:buFont typeface="Arial" pitchFamily="34" charset="0"/>
              <a:buChar char="•"/>
            </a:pPr>
            <a:r>
              <a:rPr lang="en-US" b="1" dirty="0" smtClean="0">
                <a:solidFill>
                  <a:schemeClr val="tx1"/>
                </a:solidFill>
              </a:rPr>
              <a:t>Professional association</a:t>
            </a:r>
          </a:p>
          <a:p>
            <a:pPr algn="l">
              <a:buFont typeface="Arial" pitchFamily="34" charset="0"/>
              <a:buChar char="•"/>
            </a:pPr>
            <a:r>
              <a:rPr lang="en-US" b="1" dirty="0" smtClean="0">
                <a:solidFill>
                  <a:schemeClr val="tx1"/>
                </a:solidFill>
              </a:rPr>
              <a:t>Ethical code of conduct</a:t>
            </a:r>
          </a:p>
          <a:p>
            <a:pPr algn="l">
              <a:buFont typeface="Arial" pitchFamily="34" charset="0"/>
              <a:buChar char="•"/>
            </a:pPr>
            <a:r>
              <a:rPr lang="en-US" b="1" dirty="0" smtClean="0">
                <a:solidFill>
                  <a:schemeClr val="tx1"/>
                </a:solidFill>
              </a:rPr>
              <a:t>Service motive</a:t>
            </a:r>
            <a:r>
              <a:rPr lang="en-US" dirty="0" smtClean="0"/>
              <a:t/>
            </a:r>
            <a:br>
              <a:rPr lang="en-US" dirty="0" smtClean="0"/>
            </a:br>
            <a:endParaRPr lang="en-US" b="1"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762000"/>
          </a:xfrm>
        </p:spPr>
        <p:txBody>
          <a:bodyPr/>
          <a:lstStyle/>
          <a:p>
            <a:r>
              <a:rPr lang="en-US" dirty="0" smtClean="0"/>
              <a:t>Levels of Management</a:t>
            </a:r>
            <a:endParaRPr lang="en-US" dirty="0"/>
          </a:p>
        </p:txBody>
      </p:sp>
      <p:sp>
        <p:nvSpPr>
          <p:cNvPr id="3" name="Subtitle 2"/>
          <p:cNvSpPr>
            <a:spLocks noGrp="1"/>
          </p:cNvSpPr>
          <p:nvPr>
            <p:ph type="subTitle" idx="1"/>
          </p:nvPr>
        </p:nvSpPr>
        <p:spPr>
          <a:xfrm>
            <a:off x="228600" y="1219200"/>
            <a:ext cx="8610600" cy="5334000"/>
          </a:xfrm>
        </p:spPr>
        <p:txBody>
          <a:bodyPr>
            <a:normAutofit/>
          </a:bodyPr>
          <a:lstStyle/>
          <a:p>
            <a:r>
              <a:rPr lang="en-US" b="1" dirty="0" smtClean="0">
                <a:solidFill>
                  <a:schemeClr val="tx1"/>
                </a:solidFill>
              </a:rPr>
              <a:t>1. Top Management: </a:t>
            </a:r>
            <a:r>
              <a:rPr lang="en-US" dirty="0" smtClean="0">
                <a:solidFill>
                  <a:schemeClr val="tx1"/>
                </a:solidFill>
              </a:rPr>
              <a:t>chairman, the chief executive</a:t>
            </a:r>
          </a:p>
          <a:p>
            <a:r>
              <a:rPr lang="en-US" dirty="0" smtClean="0">
                <a:solidFill>
                  <a:schemeClr val="tx1"/>
                </a:solidFill>
              </a:rPr>
              <a:t>officer, chief operating officer,</a:t>
            </a:r>
          </a:p>
          <a:p>
            <a:r>
              <a:rPr lang="en-US" dirty="0" smtClean="0">
                <a:solidFill>
                  <a:schemeClr val="tx1"/>
                </a:solidFill>
              </a:rPr>
              <a:t>president and vice-president.</a:t>
            </a:r>
          </a:p>
          <a:p>
            <a:pPr algn="l">
              <a:buFont typeface="Arial" pitchFamily="34" charset="0"/>
              <a:buChar char="•"/>
            </a:pPr>
            <a:r>
              <a:rPr lang="en-US" b="1" dirty="0" smtClean="0">
                <a:solidFill>
                  <a:schemeClr val="tx1"/>
                </a:solidFill>
              </a:rPr>
              <a:t>Overall welfare and survival of org.</a:t>
            </a:r>
          </a:p>
          <a:p>
            <a:pPr algn="l">
              <a:buFont typeface="Arial" pitchFamily="34" charset="0"/>
              <a:buChar char="•"/>
            </a:pPr>
            <a:r>
              <a:rPr lang="en-US" b="1" dirty="0" err="1" smtClean="0">
                <a:solidFill>
                  <a:schemeClr val="tx1"/>
                </a:solidFill>
              </a:rPr>
              <a:t>Analyse</a:t>
            </a:r>
            <a:r>
              <a:rPr lang="en-US" b="1" dirty="0" smtClean="0">
                <a:solidFill>
                  <a:schemeClr val="tx1"/>
                </a:solidFill>
              </a:rPr>
              <a:t> biz environment and implications</a:t>
            </a:r>
          </a:p>
          <a:p>
            <a:pPr algn="l">
              <a:buFont typeface="Arial" pitchFamily="34" charset="0"/>
              <a:buChar char="•"/>
            </a:pPr>
            <a:r>
              <a:rPr lang="en-US" b="1" dirty="0" smtClean="0">
                <a:solidFill>
                  <a:schemeClr val="tx1"/>
                </a:solidFill>
              </a:rPr>
              <a:t>Formulate org. and strategies</a:t>
            </a:r>
          </a:p>
          <a:p>
            <a:pPr algn="l"/>
            <a:r>
              <a:rPr lang="en-US" dirty="0" smtClean="0"/>
              <a:t/>
            </a:r>
            <a:br>
              <a:rPr lang="en-US" dirty="0" smtClean="0"/>
            </a:br>
            <a:endParaRPr lang="en-US" b="1" dirty="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762000"/>
          </a:xfrm>
        </p:spPr>
        <p:txBody>
          <a:bodyPr/>
          <a:lstStyle/>
          <a:p>
            <a:r>
              <a:rPr lang="en-US" dirty="0" smtClean="0"/>
              <a:t>Levels of Management</a:t>
            </a:r>
            <a:endParaRPr lang="en-US" dirty="0"/>
          </a:p>
        </p:txBody>
      </p:sp>
      <p:sp>
        <p:nvSpPr>
          <p:cNvPr id="3" name="Subtitle 2"/>
          <p:cNvSpPr>
            <a:spLocks noGrp="1"/>
          </p:cNvSpPr>
          <p:nvPr>
            <p:ph type="subTitle" idx="1"/>
          </p:nvPr>
        </p:nvSpPr>
        <p:spPr>
          <a:xfrm>
            <a:off x="228600" y="1219200"/>
            <a:ext cx="8610600" cy="5334000"/>
          </a:xfrm>
        </p:spPr>
        <p:txBody>
          <a:bodyPr>
            <a:normAutofit/>
          </a:bodyPr>
          <a:lstStyle/>
          <a:p>
            <a:r>
              <a:rPr lang="en-US" b="1" dirty="0" smtClean="0">
                <a:solidFill>
                  <a:schemeClr val="tx1"/>
                </a:solidFill>
              </a:rPr>
              <a:t>2. Middle  Management: </a:t>
            </a:r>
            <a:r>
              <a:rPr lang="en-US" dirty="0" smtClean="0">
                <a:solidFill>
                  <a:schemeClr val="tx1"/>
                </a:solidFill>
              </a:rPr>
              <a:t>middle level managers</a:t>
            </a:r>
          </a:p>
          <a:p>
            <a:pPr algn="l">
              <a:buFont typeface="Arial" pitchFamily="34" charset="0"/>
              <a:buChar char="•"/>
            </a:pPr>
            <a:r>
              <a:rPr lang="en-US" b="1" dirty="0" smtClean="0">
                <a:solidFill>
                  <a:schemeClr val="tx1"/>
                </a:solidFill>
              </a:rPr>
              <a:t>Interpret policies</a:t>
            </a:r>
          </a:p>
          <a:p>
            <a:pPr algn="l">
              <a:buFont typeface="Arial" pitchFamily="34" charset="0"/>
              <a:buChar char="•"/>
            </a:pPr>
            <a:r>
              <a:rPr lang="en-US" b="1" dirty="0" smtClean="0">
                <a:solidFill>
                  <a:schemeClr val="tx1"/>
                </a:solidFill>
              </a:rPr>
              <a:t>Ensure necessary staffs</a:t>
            </a:r>
          </a:p>
          <a:p>
            <a:pPr algn="l">
              <a:buFont typeface="Arial" pitchFamily="34" charset="0"/>
              <a:buChar char="•"/>
            </a:pPr>
            <a:r>
              <a:rPr lang="en-US" b="1" dirty="0" smtClean="0">
                <a:solidFill>
                  <a:schemeClr val="tx1"/>
                </a:solidFill>
              </a:rPr>
              <a:t>assign necessary duties and responsibilities to them,</a:t>
            </a:r>
          </a:p>
          <a:p>
            <a:pPr algn="l">
              <a:buFont typeface="Arial" pitchFamily="34" charset="0"/>
              <a:buChar char="•"/>
            </a:pPr>
            <a:r>
              <a:rPr lang="en-US" b="1" dirty="0" smtClean="0">
                <a:solidFill>
                  <a:schemeClr val="tx1"/>
                </a:solidFill>
              </a:rPr>
              <a:t>motivate them to achieve desired objectives,</a:t>
            </a:r>
          </a:p>
          <a:p>
            <a:pPr algn="l">
              <a:buFont typeface="Arial" pitchFamily="34" charset="0"/>
              <a:buChar char="•"/>
            </a:pPr>
            <a:r>
              <a:rPr lang="en-US" b="1" dirty="0" smtClean="0">
                <a:solidFill>
                  <a:schemeClr val="tx1"/>
                </a:solidFill>
              </a:rPr>
              <a:t>co-operate with other departments for smooth</a:t>
            </a:r>
          </a:p>
          <a:p>
            <a:pPr algn="l"/>
            <a:r>
              <a:rPr lang="en-US" b="1" dirty="0" smtClean="0">
                <a:solidFill>
                  <a:schemeClr val="tx1"/>
                </a:solidFill>
              </a:rPr>
              <a:t>functioning of the </a:t>
            </a:r>
            <a:r>
              <a:rPr lang="en-US" b="1" dirty="0" err="1" smtClean="0">
                <a:solidFill>
                  <a:schemeClr val="tx1"/>
                </a:solidFill>
              </a:rPr>
              <a:t>organisation</a:t>
            </a:r>
            <a:r>
              <a:rPr lang="en-US" dirty="0" smtClean="0"/>
              <a:t/>
            </a:r>
            <a:br>
              <a:rPr lang="en-US" dirty="0" smtClean="0"/>
            </a:br>
            <a:endParaRPr lang="en-US" b="1" dirty="0">
              <a:solidFill>
                <a:schemeClr val="tx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960</TotalTime>
  <Words>813</Words>
  <Application>Microsoft Office PowerPoint</Application>
  <PresentationFormat>On-screen Show (4:3)</PresentationFormat>
  <Paragraphs>92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Objectives of Management</vt:lpstr>
      <vt:lpstr>Importance of Management</vt:lpstr>
      <vt:lpstr>Case Study</vt:lpstr>
      <vt:lpstr>Case Study</vt:lpstr>
      <vt:lpstr>Nature of Management</vt:lpstr>
      <vt:lpstr>Nature of Management</vt:lpstr>
      <vt:lpstr>Nature of Management</vt:lpstr>
      <vt:lpstr>Levels of Management</vt:lpstr>
      <vt:lpstr>Levels of Management</vt:lpstr>
      <vt:lpstr>Levels of Management</vt:lpstr>
      <vt:lpstr>Levels of Management-CaseStudy</vt:lpstr>
      <vt:lpstr>Levels of Management-CaseStudy</vt:lpstr>
      <vt:lpstr>Levels of Management-CaseStudy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Marketing Mix</dc:title>
  <dc:creator>dell</dc:creator>
  <cp:lastModifiedBy>dell</cp:lastModifiedBy>
  <cp:revision>533</cp:revision>
  <dcterms:created xsi:type="dcterms:W3CDTF">2018-09-30T17:27:13Z</dcterms:created>
  <dcterms:modified xsi:type="dcterms:W3CDTF">2020-03-04T16:19:49Z</dcterms:modified>
</cp:coreProperties>
</file>